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8585-45D6-BAEA-A7CBF94B103C}"/>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B5D9-4A37-A1EB-8C0243F72529}"/>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hyperlink" Target="http://github.com/"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560" cy="1483920"/>
          </a:xfrm>
          <a:prstGeom prst="rect">
            <a:avLst/>
          </a:prstGeom>
          <a:ln>
            <a:noFill/>
          </a:ln>
        </p:spPr>
      </p:pic>
      <p:sp>
        <p:nvSpPr>
          <p:cNvPr id="77" name="CustomShape 1"/>
          <p:cNvSpPr/>
          <p:nvPr/>
        </p:nvSpPr>
        <p:spPr>
          <a:xfrm>
            <a:off x="-1" y="20160"/>
            <a:ext cx="3834581" cy="685872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nSpc>
                <a:spcPct val="100000"/>
              </a:lnSpc>
            </a:pPr>
            <a:r>
              <a:rPr lang="es-CO" sz="4800" b="0" strike="noStrike" spc="-1" dirty="0">
                <a:solidFill>
                  <a:srgbClr val="001E33"/>
                </a:solidFill>
                <a:latin typeface="Arial"/>
                <a:ea typeface="DejaVu Sans"/>
              </a:rPr>
              <a:t>Los</a:t>
            </a:r>
          </a:p>
          <a:p>
            <a:pPr>
              <a:lnSpc>
                <a:spcPct val="100000"/>
              </a:lnSpc>
            </a:pPr>
            <a:r>
              <a:rPr lang="es-CO" sz="4800" spc="-1" dirty="0">
                <a:solidFill>
                  <a:srgbClr val="001E33"/>
                </a:solidFill>
                <a:latin typeface="Arial"/>
                <a:ea typeface="DejaVu Sans"/>
              </a:rPr>
              <a:t>Arboles que</a:t>
            </a:r>
            <a:endParaRPr lang="es-CO" sz="4800" b="0" strike="noStrike" spc="-1" dirty="0">
              <a:solidFill>
                <a:srgbClr val="001E33"/>
              </a:solidFill>
              <a:latin typeface="Arial"/>
              <a:ea typeface="DejaVu Sans"/>
            </a:endParaRPr>
          </a:p>
          <a:p>
            <a:pPr>
              <a:lnSpc>
                <a:spcPct val="100000"/>
              </a:lnSpc>
            </a:pPr>
            <a:r>
              <a:rPr lang="es-CO" sz="4800" b="0" strike="noStrike" spc="-1">
                <a:solidFill>
                  <a:srgbClr val="001E33"/>
                </a:solidFill>
                <a:latin typeface="Arial"/>
                <a:ea typeface="DejaVu Sans"/>
              </a:rPr>
              <a:t>Predicen </a:t>
            </a:r>
            <a:r>
              <a:rPr lang="es-CO" sz="4800" b="0" strike="noStrike" spc="-1" dirty="0">
                <a:solidFill>
                  <a:srgbClr val="001E33"/>
                </a:solidFill>
                <a:latin typeface="Arial"/>
                <a:ea typeface="DejaVu Sans"/>
              </a:rPr>
              <a:t>el</a:t>
            </a:r>
          </a:p>
          <a:p>
            <a:pPr>
              <a:lnSpc>
                <a:spcPct val="100000"/>
              </a:lnSpc>
            </a:pPr>
            <a:r>
              <a:rPr lang="es-CO" sz="4800" spc="-1" dirty="0">
                <a:solidFill>
                  <a:srgbClr val="001E33"/>
                </a:solidFill>
                <a:latin typeface="Arial"/>
                <a:ea typeface="DejaVu Sans"/>
              </a:rPr>
              <a:t>F</a:t>
            </a:r>
            <a:r>
              <a:rPr lang="es-CO" sz="4800" b="0" strike="noStrike" spc="-1" dirty="0">
                <a:solidFill>
                  <a:srgbClr val="001E33"/>
                </a:solidFill>
                <a:latin typeface="Arial"/>
                <a:ea typeface="DejaVu Sans"/>
              </a:rPr>
              <a:t>uturo</a:t>
            </a:r>
            <a:endParaRPr lang="en-US" sz="4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err="1">
                <a:solidFill>
                  <a:srgbClr val="FFFFFF"/>
                </a:solidFill>
                <a:latin typeface="Arial"/>
                <a:ea typeface="DejaVu Sans"/>
              </a:rPr>
              <a:t>Presentación</a:t>
            </a:r>
            <a:r>
              <a:rPr lang="en-US" sz="2200" b="1" strike="noStrike" spc="-1" dirty="0">
                <a:solidFill>
                  <a:srgbClr val="FFFFFF"/>
                </a:solidFill>
                <a:latin typeface="Arial"/>
                <a:ea typeface="DejaVu Sans"/>
              </a:rPr>
              <a:t> del </a:t>
            </a:r>
            <a:r>
              <a:rPr lang="en-US" sz="2200" b="1" strike="noStrike" spc="-1" dirty="0" err="1">
                <a:solidFill>
                  <a:srgbClr val="FFFFFF"/>
                </a:solidFill>
                <a:latin typeface="Arial"/>
                <a:ea typeface="DejaVu Sans"/>
              </a:rPr>
              <a:t>Equipo</a:t>
            </a:r>
            <a:endParaRPr lang="en-US" sz="2200" b="0" strike="noStrike" spc="-1" dirty="0">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latin typeface="Arial"/>
              </a:rPr>
              <a:t>Jonathan</a:t>
            </a:r>
            <a:endParaRPr lang="en-US" sz="2200" spc="-1" dirty="0">
              <a:latin typeface="Arial"/>
            </a:endParaRPr>
          </a:p>
          <a:p>
            <a:pPr algn="ctr">
              <a:lnSpc>
                <a:spcPct val="100000"/>
              </a:lnSpc>
            </a:pPr>
            <a:r>
              <a:rPr lang="en-US" sz="2200" b="0" strike="noStrike" spc="-1" dirty="0">
                <a:latin typeface="Arial"/>
              </a:rPr>
              <a:t>Julio</a:t>
            </a:r>
          </a:p>
        </p:txBody>
      </p:sp>
      <p:sp>
        <p:nvSpPr>
          <p:cNvPr id="92" name="CustomShape 10"/>
          <p:cNvSpPr/>
          <p:nvPr/>
        </p:nvSpPr>
        <p:spPr>
          <a:xfrm>
            <a:off x="635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Brahyan</a:t>
            </a:r>
            <a:endParaRPr lang="en-US" sz="2200" spc="-1" dirty="0">
              <a:solidFill>
                <a:srgbClr val="001E33"/>
              </a:solidFill>
              <a:latin typeface="Arial"/>
              <a:ea typeface="DejaVu Sans"/>
            </a:endParaRPr>
          </a:p>
          <a:p>
            <a:pPr algn="ctr">
              <a:lnSpc>
                <a:spcPct val="100000"/>
              </a:lnSpc>
            </a:pPr>
            <a:r>
              <a:rPr lang="en-US" sz="2200" b="0" strike="noStrike" spc="-1" dirty="0">
                <a:solidFill>
                  <a:srgbClr val="001E33"/>
                </a:solidFill>
                <a:latin typeface="Arial"/>
              </a:rPr>
              <a:t>Rios</a:t>
            </a:r>
            <a:endParaRPr lang="en-US" sz="2200" b="0" strike="noStrike" spc="-1" dirty="0">
              <a:latin typeface="Arial"/>
            </a:endParaRPr>
          </a:p>
        </p:txBody>
      </p:sp>
      <p:pic>
        <p:nvPicPr>
          <p:cNvPr id="98" name="Imagen 97"/>
          <p:cNvPicPr/>
          <p:nvPr/>
        </p:nvPicPr>
        <p:blipFill>
          <a:blip r:embed="rId4"/>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5"/>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dirty="0">
                <a:solidFill>
                  <a:srgbClr val="001E33"/>
                </a:solidFill>
                <a:latin typeface="Arial"/>
                <a:ea typeface="DejaVu Sans"/>
                <a:hlinkClick r:id="rId6"/>
              </a:rPr>
              <a:t>http://github.com/</a:t>
            </a:r>
            <a:r>
              <a:rPr lang="en-US" sz="2200" b="1" strike="noStrike" spc="-1" dirty="0">
                <a:solidFill>
                  <a:srgbClr val="001E33"/>
                </a:solidFill>
                <a:latin typeface="Arial"/>
                <a:ea typeface="DejaVu Sans"/>
              </a:rPr>
              <a:t>berioss/proyecto/</a:t>
            </a:r>
            <a:endParaRPr lang="en-US" sz="2200" b="0" strike="noStrike" spc="-1" dirty="0">
              <a:latin typeface="Arial"/>
            </a:endParaRPr>
          </a:p>
        </p:txBody>
      </p:sp>
      <p:sp>
        <p:nvSpPr>
          <p:cNvPr id="2" name="AutoShape 2">
            <a:extLst>
              <a:ext uri="{FF2B5EF4-FFF2-40B4-BE49-F238E27FC236}">
                <a16:creationId xmlns:a16="http://schemas.microsoft.com/office/drawing/2014/main" id="{F73491CE-8BF8-4AF3-9D94-C876F52272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a:extLst>
              <a:ext uri="{FF2B5EF4-FFF2-40B4-BE49-F238E27FC236}">
                <a16:creationId xmlns:a16="http://schemas.microsoft.com/office/drawing/2014/main" id="{87D3DAC4-807E-42EE-846C-D11CE7611258}"/>
              </a:ext>
            </a:extLst>
          </p:cNvPr>
          <p:cNvPicPr>
            <a:picLocks noChangeAspect="1"/>
          </p:cNvPicPr>
          <p:nvPr/>
        </p:nvPicPr>
        <p:blipFill rotWithShape="1">
          <a:blip r:embed="rId7"/>
          <a:srcRect b="25903"/>
          <a:stretch/>
        </p:blipFill>
        <p:spPr>
          <a:xfrm>
            <a:off x="3562941" y="1873202"/>
            <a:ext cx="2221551" cy="2194200"/>
          </a:xfrm>
          <a:prstGeom prst="rect">
            <a:avLst/>
          </a:prstGeom>
        </p:spPr>
      </p:pic>
      <p:sp>
        <p:nvSpPr>
          <p:cNvPr id="5" name="CustomShape 17">
            <a:extLst>
              <a:ext uri="{FF2B5EF4-FFF2-40B4-BE49-F238E27FC236}">
                <a16:creationId xmlns:a16="http://schemas.microsoft.com/office/drawing/2014/main" id="{0A0E013E-B1BD-487F-B13B-EB3A4D286C7B}"/>
              </a:ext>
            </a:extLst>
          </p:cNvPr>
          <p:cNvSpPr/>
          <p:nvPr/>
        </p:nvSpPr>
        <p:spPr>
          <a:xfrm>
            <a:off x="2992297" y="15930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32" name="Picture 8">
            <a:extLst>
              <a:ext uri="{FF2B5EF4-FFF2-40B4-BE49-F238E27FC236}">
                <a16:creationId xmlns:a16="http://schemas.microsoft.com/office/drawing/2014/main" id="{CB867F89-4E71-4BEB-A4D5-433F3381E3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40016"/>
          <a:stretch/>
        </p:blipFill>
        <p:spPr bwMode="auto">
          <a:xfrm>
            <a:off x="713726" y="1757160"/>
            <a:ext cx="2166449" cy="2310242"/>
          </a:xfrm>
          <a:prstGeom prst="rect">
            <a:avLst/>
          </a:prstGeom>
          <a:noFill/>
          <a:extLst>
            <a:ext uri="{909E8E84-426E-40DD-AFC4-6F175D3DCCD1}">
              <a14:hiddenFill xmlns:a14="http://schemas.microsoft.com/office/drawing/2010/main">
                <a:solidFill>
                  <a:srgbClr val="FFFFFF"/>
                </a:solidFill>
              </a14:hiddenFill>
            </a:ext>
          </a:extLst>
        </p:spPr>
      </p:pic>
      <p:sp>
        <p:nvSpPr>
          <p:cNvPr id="6" name="CustomShape 17">
            <a:extLst>
              <a:ext uri="{FF2B5EF4-FFF2-40B4-BE49-F238E27FC236}">
                <a16:creationId xmlns:a16="http://schemas.microsoft.com/office/drawing/2014/main" id="{D2191C6B-A74F-4B44-B107-E1C5019A0615}"/>
              </a:ext>
            </a:extLst>
          </p:cNvPr>
          <p:cNvSpPr/>
          <p:nvPr/>
        </p:nvSpPr>
        <p:spPr>
          <a:xfrm>
            <a:off x="84420" y="159300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sp>
        <p:nvSpPr>
          <p:cNvPr id="107" name="CustomShape 2"/>
          <p:cNvSpPr/>
          <p:nvPr/>
        </p:nvSpPr>
        <p:spPr>
          <a:xfrm>
            <a:off x="265320" y="4833139"/>
            <a:ext cx="6308280" cy="116809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400" dirty="0"/>
              <a:t>El entrenamiento consiste en que el algoritmo tomara todos los ejemplos y con estos se crearan los nodos lo cuales tendrán un orden dependiendo a la impureza de Gini, así las preguntas que menos impureza ponderada tengan serán las más aptas para el árbol de decisión, también se tiene que considerar un elemento ético del programador al escoger las preguntas.</a:t>
            </a:r>
            <a:endParaRPr lang="en-US" sz="1400" b="0" strike="noStrike" spc="-1" dirty="0">
              <a:latin typeface="Arial"/>
            </a:endParaRPr>
          </a:p>
        </p:txBody>
      </p:sp>
      <p:pic>
        <p:nvPicPr>
          <p:cNvPr id="3" name="Imagen 2" descr="Diagrama&#10;&#10;Descripción generada automáticamente">
            <a:extLst>
              <a:ext uri="{FF2B5EF4-FFF2-40B4-BE49-F238E27FC236}">
                <a16:creationId xmlns:a16="http://schemas.microsoft.com/office/drawing/2014/main" id="{E7AA4B67-A39B-4AA6-8DF0-E2DCB5C5B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5" y="1484502"/>
            <a:ext cx="7149569" cy="3267353"/>
          </a:xfrm>
          <a:prstGeom prst="rect">
            <a:avLst/>
          </a:prstGeom>
        </p:spPr>
      </p:pic>
      <p:pic>
        <p:nvPicPr>
          <p:cNvPr id="1026" name="Picture 2" descr="Así enfrentaron la prueba los mejores Saber Pro | Universidad Central">
            <a:extLst>
              <a:ext uri="{FF2B5EF4-FFF2-40B4-BE49-F238E27FC236}">
                <a16:creationId xmlns:a16="http://schemas.microsoft.com/office/drawing/2014/main" id="{FE9D9239-8CEC-4711-8C50-7B859A2D4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6388" y="1747129"/>
            <a:ext cx="5045612" cy="3363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1E33"/>
                </a:solidFill>
                <a:latin typeface="Arial"/>
                <a:ea typeface="DejaVu Sans"/>
              </a:rPr>
              <a:t>Esta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división</a:t>
            </a:r>
            <a:r>
              <a:rPr lang="en-US" sz="1400" b="0" strike="noStrike" spc="-1" dirty="0">
                <a:solidFill>
                  <a:srgbClr val="001E33"/>
                </a:solidFill>
                <a:latin typeface="Arial"/>
                <a:ea typeface="DejaVu Sans"/>
              </a:rPr>
              <a:t> es para saber </a:t>
            </a:r>
            <a:r>
              <a:rPr lang="en-US" sz="1400" b="0" strike="noStrike" spc="-1" dirty="0" err="1">
                <a:solidFill>
                  <a:srgbClr val="001E33"/>
                </a:solidFill>
                <a:latin typeface="Arial"/>
                <a:ea typeface="DejaVu Sans"/>
              </a:rPr>
              <a:t>si</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obtiene</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beca</a:t>
            </a:r>
            <a:r>
              <a:rPr lang="en-US" sz="1400" b="0" strike="noStrike" spc="-1" dirty="0">
                <a:solidFill>
                  <a:srgbClr val="001E33"/>
                </a:solidFill>
                <a:latin typeface="Arial"/>
                <a:ea typeface="DejaVu Sans"/>
              </a:rPr>
              <a:t> o no el </a:t>
            </a:r>
            <a:r>
              <a:rPr lang="en-US" sz="1400" b="0" strike="noStrike" spc="-1" dirty="0" err="1">
                <a:solidFill>
                  <a:srgbClr val="001E33"/>
                </a:solidFill>
                <a:latin typeface="Arial"/>
                <a:ea typeface="DejaVu Sans"/>
              </a:rPr>
              <a:t>estudiante</a:t>
            </a:r>
            <a:r>
              <a:rPr lang="en-US" sz="1400" b="0" strike="noStrike" spc="-1" dirty="0">
                <a:solidFill>
                  <a:srgbClr val="001E33"/>
                </a:solidFill>
                <a:latin typeface="Arial"/>
                <a:ea typeface="DejaVu Sans"/>
              </a:rPr>
              <a:t>, y </a:t>
            </a:r>
            <a:r>
              <a:rPr lang="en-US" sz="1400" b="0" strike="noStrike" spc="-1" dirty="0" err="1">
                <a:solidFill>
                  <a:srgbClr val="001E33"/>
                </a:solidFill>
                <a:latin typeface="Arial"/>
                <a:ea typeface="DejaVu Sans"/>
              </a:rPr>
              <a:t>está</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basada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en</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condición</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Pisos</a:t>
            </a:r>
            <a:r>
              <a:rPr lang="en-US" sz="1400" b="0" strike="noStrike" spc="-1" dirty="0">
                <a:solidFill>
                  <a:srgbClr val="001E33"/>
                </a:solidFill>
                <a:latin typeface="Arial"/>
                <a:ea typeface="DejaVu Sans"/>
              </a:rPr>
              <a:t> de </a:t>
            </a:r>
            <a:r>
              <a:rPr lang="en-US" sz="1400" b="0" strike="noStrike" spc="-1" dirty="0" err="1">
                <a:solidFill>
                  <a:srgbClr val="001E33"/>
                </a:solidFill>
                <a:latin typeface="Arial"/>
                <a:ea typeface="DejaVu Sans"/>
              </a:rPr>
              <a:t>su</a:t>
            </a:r>
            <a:r>
              <a:rPr lang="en-US" sz="1400" b="0" strike="noStrike" spc="-1" dirty="0">
                <a:solidFill>
                  <a:srgbClr val="001E33"/>
                </a:solidFill>
                <a:latin typeface="Arial"/>
                <a:ea typeface="DejaVu Sans"/>
              </a:rPr>
              <a:t> casa &gt;= 2” Para </a:t>
            </a:r>
            <a:r>
              <a:rPr lang="en-US" sz="1400" b="0" strike="noStrike" spc="-1" dirty="0" err="1">
                <a:solidFill>
                  <a:srgbClr val="001E33"/>
                </a:solidFill>
                <a:latin typeface="Arial"/>
                <a:ea typeface="DejaVu Sans"/>
              </a:rPr>
              <a:t>este</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caso</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izquierda</a:t>
            </a:r>
            <a:r>
              <a:rPr lang="en-US" sz="1400" b="0" strike="noStrike" spc="-1" dirty="0">
                <a:solidFill>
                  <a:srgbClr val="001E33"/>
                </a:solidFill>
                <a:latin typeface="Arial"/>
                <a:ea typeface="DejaVu Sans"/>
              </a:rPr>
              <a:t> es 1,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derecha</a:t>
            </a:r>
            <a:r>
              <a:rPr lang="en-US" sz="1400" b="0" strike="noStrike" spc="-1" dirty="0">
                <a:solidFill>
                  <a:srgbClr val="001E33"/>
                </a:solidFill>
                <a:latin typeface="Arial"/>
                <a:ea typeface="DejaVu Sans"/>
              </a:rPr>
              <a:t> es </a:t>
            </a:r>
            <a:r>
              <a:rPr lang="en-US" sz="1400" spc="-1" dirty="0">
                <a:solidFill>
                  <a:srgbClr val="001E33"/>
                </a:solidFill>
                <a:latin typeface="Arial"/>
                <a:ea typeface="DejaVu Sans"/>
              </a:rPr>
              <a:t>0.53</a:t>
            </a:r>
            <a:r>
              <a:rPr lang="en-US" sz="1400" b="0" strike="noStrike" spc="-1" dirty="0">
                <a:solidFill>
                  <a:srgbClr val="001E33"/>
                </a:solidFill>
                <a:latin typeface="Arial"/>
                <a:ea typeface="DejaVu Sans"/>
              </a:rPr>
              <a:t>.y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ponderada</a:t>
            </a:r>
            <a:r>
              <a:rPr lang="en-US" sz="1400" b="0" strike="noStrike" spc="-1" dirty="0">
                <a:solidFill>
                  <a:srgbClr val="001E33"/>
                </a:solidFill>
                <a:latin typeface="Arial"/>
                <a:ea typeface="DejaVu Sans"/>
              </a:rPr>
              <a:t> es de 0.66</a:t>
            </a:r>
            <a:endParaRPr lang="en-US" sz="1400" b="0" strike="noStrike" spc="-1" dirty="0">
              <a:latin typeface="Arial"/>
            </a:endParaRPr>
          </a:p>
        </p:txBody>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528"/>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8434"/>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9526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dirty="0" err="1">
                <a:solidFill>
                  <a:srgbClr val="001E33"/>
                </a:solidFill>
                <a:latin typeface="Arial"/>
                <a:ea typeface="DejaVu Sans"/>
              </a:rPr>
              <a:t>Esta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división</a:t>
            </a:r>
            <a:r>
              <a:rPr lang="en-US" sz="1400" b="0" strike="noStrike" spc="-1" dirty="0">
                <a:solidFill>
                  <a:srgbClr val="001E33"/>
                </a:solidFill>
                <a:latin typeface="Arial"/>
                <a:ea typeface="DejaVu Sans"/>
              </a:rPr>
              <a:t> es para saber </a:t>
            </a:r>
            <a:r>
              <a:rPr lang="en-US" sz="1400" b="0" strike="noStrike" spc="-1" dirty="0" err="1">
                <a:solidFill>
                  <a:srgbClr val="001E33"/>
                </a:solidFill>
                <a:latin typeface="Arial"/>
                <a:ea typeface="DejaVu Sans"/>
              </a:rPr>
              <a:t>si</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obtiene</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beca</a:t>
            </a:r>
            <a:r>
              <a:rPr lang="en-US" sz="1400" b="0" strike="noStrike" spc="-1" dirty="0">
                <a:solidFill>
                  <a:srgbClr val="001E33"/>
                </a:solidFill>
                <a:latin typeface="Arial"/>
                <a:ea typeface="DejaVu Sans"/>
              </a:rPr>
              <a:t> o no el </a:t>
            </a:r>
            <a:r>
              <a:rPr lang="en-US" sz="1400" b="0" strike="noStrike" spc="-1" dirty="0" err="1">
                <a:solidFill>
                  <a:srgbClr val="001E33"/>
                </a:solidFill>
                <a:latin typeface="Arial"/>
                <a:ea typeface="DejaVu Sans"/>
              </a:rPr>
              <a:t>estudiante</a:t>
            </a:r>
            <a:r>
              <a:rPr lang="en-US" sz="1400" b="0" strike="noStrike" spc="-1" dirty="0">
                <a:solidFill>
                  <a:srgbClr val="001E33"/>
                </a:solidFill>
                <a:latin typeface="Arial"/>
                <a:ea typeface="DejaVu Sans"/>
              </a:rPr>
              <a:t>, y </a:t>
            </a:r>
            <a:r>
              <a:rPr lang="en-US" sz="1400" b="0" strike="noStrike" spc="-1" dirty="0" err="1">
                <a:solidFill>
                  <a:srgbClr val="001E33"/>
                </a:solidFill>
                <a:latin typeface="Arial"/>
                <a:ea typeface="DejaVu Sans"/>
              </a:rPr>
              <a:t>está</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basada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en</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condición</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Estrato</a:t>
            </a:r>
            <a:r>
              <a:rPr lang="en-US" sz="1400" b="0" strike="noStrike" spc="-1" dirty="0">
                <a:solidFill>
                  <a:srgbClr val="001E33"/>
                </a:solidFill>
                <a:latin typeface="Arial"/>
                <a:ea typeface="DejaVu Sans"/>
              </a:rPr>
              <a:t> &gt;= 4” Para </a:t>
            </a:r>
            <a:r>
              <a:rPr lang="en-US" sz="1400" b="0" strike="noStrike" spc="-1" dirty="0" err="1">
                <a:solidFill>
                  <a:srgbClr val="001E33"/>
                </a:solidFill>
                <a:latin typeface="Arial"/>
                <a:ea typeface="DejaVu Sans"/>
              </a:rPr>
              <a:t>este</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caso</a:t>
            </a:r>
            <a:r>
              <a:rPr lang="en-US" sz="1400" b="0" strike="noStrike" spc="-1" dirty="0">
                <a:solidFill>
                  <a:srgbClr val="001E33"/>
                </a:solidFill>
                <a:latin typeface="Arial"/>
                <a:ea typeface="DejaVu Sans"/>
              </a:rPr>
              <a:t>,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izquierda</a:t>
            </a:r>
            <a:r>
              <a:rPr lang="en-US" sz="1400" b="0" strike="noStrike" spc="-1" dirty="0">
                <a:solidFill>
                  <a:srgbClr val="001E33"/>
                </a:solidFill>
                <a:latin typeface="Arial"/>
                <a:ea typeface="DejaVu Sans"/>
              </a:rPr>
              <a:t> es 1,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Gini de la </a:t>
            </a:r>
            <a:r>
              <a:rPr lang="en-US" sz="1400" b="0" strike="noStrike" spc="-1" dirty="0" err="1">
                <a:solidFill>
                  <a:srgbClr val="001E33"/>
                </a:solidFill>
                <a:latin typeface="Arial"/>
                <a:ea typeface="DejaVu Sans"/>
              </a:rPr>
              <a:t>derecha</a:t>
            </a:r>
            <a:r>
              <a:rPr lang="en-US" sz="1400" b="0" strike="noStrike" spc="-1" dirty="0">
                <a:solidFill>
                  <a:srgbClr val="001E33"/>
                </a:solidFill>
                <a:latin typeface="Arial"/>
                <a:ea typeface="DejaVu Sans"/>
              </a:rPr>
              <a:t> es </a:t>
            </a:r>
            <a:r>
              <a:rPr lang="en-US" sz="1400" spc="-1" dirty="0">
                <a:solidFill>
                  <a:srgbClr val="001E33"/>
                </a:solidFill>
                <a:latin typeface="Arial"/>
                <a:ea typeface="DejaVu Sans"/>
              </a:rPr>
              <a:t>1</a:t>
            </a:r>
            <a:r>
              <a:rPr lang="en-US" sz="1400" b="0" strike="noStrike" spc="-1" dirty="0">
                <a:solidFill>
                  <a:srgbClr val="001E33"/>
                </a:solidFill>
                <a:latin typeface="Arial"/>
                <a:ea typeface="DejaVu Sans"/>
              </a:rPr>
              <a:t>.y la </a:t>
            </a:r>
            <a:r>
              <a:rPr lang="en-US" sz="1400" b="0" strike="noStrike" spc="-1" dirty="0" err="1">
                <a:solidFill>
                  <a:srgbClr val="001E33"/>
                </a:solidFill>
                <a:latin typeface="Arial"/>
                <a:ea typeface="DejaVu Sans"/>
              </a:rPr>
              <a:t>impureza</a:t>
            </a:r>
            <a:r>
              <a:rPr lang="en-US" sz="1400" b="0" strike="noStrike" spc="-1" dirty="0">
                <a:solidFill>
                  <a:srgbClr val="001E33"/>
                </a:solidFill>
                <a:latin typeface="Arial"/>
                <a:ea typeface="DejaVu Sans"/>
              </a:rPr>
              <a:t> </a:t>
            </a:r>
            <a:r>
              <a:rPr lang="en-US" sz="1400" b="0" strike="noStrike" spc="-1" dirty="0" err="1">
                <a:solidFill>
                  <a:srgbClr val="001E33"/>
                </a:solidFill>
                <a:latin typeface="Arial"/>
                <a:ea typeface="DejaVu Sans"/>
              </a:rPr>
              <a:t>ponderada</a:t>
            </a:r>
            <a:r>
              <a:rPr lang="en-US" sz="1400" b="0" strike="noStrike" spc="-1" dirty="0">
                <a:solidFill>
                  <a:srgbClr val="001E33"/>
                </a:solidFill>
                <a:latin typeface="Arial"/>
                <a:ea typeface="DejaVu Sans"/>
              </a:rPr>
              <a:t> es de 1</a:t>
            </a:r>
            <a:endParaRPr lang="en-US" sz="1400" b="0" strike="noStrike" spc="-1" dirty="0">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pic>
        <p:nvPicPr>
          <p:cNvPr id="3" name="Imagen 2">
            <a:extLst>
              <a:ext uri="{FF2B5EF4-FFF2-40B4-BE49-F238E27FC236}">
                <a16:creationId xmlns:a16="http://schemas.microsoft.com/office/drawing/2014/main" id="{18B953A4-ECC2-4397-BFDA-F2E0444D6BEE}"/>
              </a:ext>
            </a:extLst>
          </p:cNvPr>
          <p:cNvPicPr>
            <a:picLocks noChangeAspect="1"/>
          </p:cNvPicPr>
          <p:nvPr/>
        </p:nvPicPr>
        <p:blipFill>
          <a:blip r:embed="rId3"/>
          <a:stretch>
            <a:fillRect/>
          </a:stretch>
        </p:blipFill>
        <p:spPr>
          <a:xfrm>
            <a:off x="0" y="903600"/>
            <a:ext cx="6157440" cy="4161960"/>
          </a:xfrm>
          <a:prstGeom prst="rect">
            <a:avLst/>
          </a:prstGeom>
        </p:spPr>
      </p:pic>
      <p:pic>
        <p:nvPicPr>
          <p:cNvPr id="5" name="Imagen 4">
            <a:extLst>
              <a:ext uri="{FF2B5EF4-FFF2-40B4-BE49-F238E27FC236}">
                <a16:creationId xmlns:a16="http://schemas.microsoft.com/office/drawing/2014/main" id="{C2502F65-A98F-4BD7-877F-7DAFC7FED6E8}"/>
              </a:ext>
            </a:extLst>
          </p:cNvPr>
          <p:cNvPicPr>
            <a:picLocks noChangeAspect="1"/>
          </p:cNvPicPr>
          <p:nvPr/>
        </p:nvPicPr>
        <p:blipFill>
          <a:blip r:embed="rId4"/>
          <a:stretch>
            <a:fillRect/>
          </a:stretch>
        </p:blipFill>
        <p:spPr>
          <a:xfrm>
            <a:off x="6157440" y="904321"/>
            <a:ext cx="6052715" cy="41549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640" cy="288000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4326</TotalTime>
  <Words>784</Words>
  <Application>Microsoft Office PowerPoint</Application>
  <PresentationFormat>Panorámica</PresentationFormat>
  <Paragraphs>93</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Jonathan Smith Julio Diaz</cp:lastModifiedBy>
  <cp:revision>41</cp:revision>
  <dcterms:created xsi:type="dcterms:W3CDTF">2020-06-26T14:36:07Z</dcterms:created>
  <dcterms:modified xsi:type="dcterms:W3CDTF">2020-10-12T04:59:07Z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